
<file path=[Content_Types].xml><?xml version="1.0" encoding="utf-8"?>
<Types xmlns="http://schemas.openxmlformats.org/package/2006/content-types">
  <Default Extension="xml" ContentType="application/xml"/>
  <Default Extension="jpg" ContentType="image/jpeg"/>
  <Default Extension="tiff" ContentType="image/tiff"/>
  <Default Extension="emf" ContentType="image/x-emf"/>
  <Default Extension="jpeg" ContentType="image/jpeg"/>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8404800" cy="32918400"/>
  <p:notesSz cx="6858000" cy="9144000"/>
  <p:defaultText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0368">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7868" autoAdjust="0"/>
    <p:restoredTop sz="90340" autoAdjust="0"/>
  </p:normalViewPr>
  <p:slideViewPr>
    <p:cSldViewPr snapToGrid="0" snapToObjects="1">
      <p:cViewPr>
        <p:scale>
          <a:sx n="100" d="100"/>
          <a:sy n="100" d="100"/>
        </p:scale>
        <p:origin x="13400" y="15296"/>
      </p:cViewPr>
      <p:guideLst>
        <p:guide orient="horz" pos="10368"/>
        <p:guide pos="120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9" Type="http://schemas.microsoft.com/office/2015/10/relationships/revisionInfo" Target="revisionInfo.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0.png>
</file>

<file path=ppt/media/image11.png>
</file>

<file path=ppt/media/image12.tiff>
</file>

<file path=ppt/media/image2.gif>
</file>

<file path=ppt/media/image3.png>
</file>

<file path=ppt/media/image4.jpg>
</file>

<file path=ppt/media/image5.jpg>
</file>

<file path=ppt/media/image7.jp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9D077D-21B1-4D8C-987B-9508916457AB}" type="datetimeFigureOut">
              <a:rPr lang="en-US" smtClean="0"/>
              <a:t>12/28/17</a:t>
            </a:fld>
            <a:endParaRPr lang="en-US"/>
          </a:p>
        </p:txBody>
      </p:sp>
      <p:sp>
        <p:nvSpPr>
          <p:cNvPr id="4" name="Slide Image Placeholder 3"/>
          <p:cNvSpPr>
            <a:spLocks noGrp="1" noRot="1" noChangeAspect="1"/>
          </p:cNvSpPr>
          <p:nvPr>
            <p:ph type="sldImg" idx="2"/>
          </p:nvPr>
        </p:nvSpPr>
        <p:spPr>
          <a:xfrm>
            <a:off x="1628775" y="1143000"/>
            <a:ext cx="36004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A5E793-9BC0-4083-9D1E-D81391BF237E}" type="slidenum">
              <a:rPr lang="en-US" smtClean="0"/>
              <a:t>‹#›</a:t>
            </a:fld>
            <a:endParaRPr lang="en-US"/>
          </a:p>
        </p:txBody>
      </p:sp>
    </p:spTree>
    <p:extLst>
      <p:ext uri="{BB962C8B-B14F-4D97-AF65-F5344CB8AC3E}">
        <p14:creationId xmlns:p14="http://schemas.microsoft.com/office/powerpoint/2010/main" val="2674118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2"/>
            <a:ext cx="32644080" cy="7056120"/>
          </a:xfrm>
        </p:spPr>
        <p:txBody>
          <a:bodyPr/>
          <a:lstStyle/>
          <a:p>
            <a:r>
              <a:rPr lang="en-US"/>
              <a:t>Click to edit Master title style</a:t>
            </a:r>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786" indent="0" algn="ctr">
              <a:buNone/>
              <a:defRPr>
                <a:solidFill>
                  <a:schemeClr val="tx1">
                    <a:tint val="75000"/>
                  </a:schemeClr>
                </a:solidFill>
              </a:defRPr>
            </a:lvl2pPr>
            <a:lvl3pPr marL="4075572" indent="0" algn="ctr">
              <a:buNone/>
              <a:defRPr>
                <a:solidFill>
                  <a:schemeClr val="tx1">
                    <a:tint val="75000"/>
                  </a:schemeClr>
                </a:solidFill>
              </a:defRPr>
            </a:lvl3pPr>
            <a:lvl4pPr marL="6113358" indent="0" algn="ctr">
              <a:buNone/>
              <a:defRPr>
                <a:solidFill>
                  <a:schemeClr val="tx1">
                    <a:tint val="75000"/>
                  </a:schemeClr>
                </a:solidFill>
              </a:defRPr>
            </a:lvl4pPr>
            <a:lvl5pPr marL="8151144" indent="0" algn="ctr">
              <a:buNone/>
              <a:defRPr>
                <a:solidFill>
                  <a:schemeClr val="tx1">
                    <a:tint val="75000"/>
                  </a:schemeClr>
                </a:solidFill>
              </a:defRPr>
            </a:lvl5pPr>
            <a:lvl6pPr marL="10188931" indent="0" algn="ctr">
              <a:buNone/>
              <a:defRPr>
                <a:solidFill>
                  <a:schemeClr val="tx1">
                    <a:tint val="75000"/>
                  </a:schemeClr>
                </a:solidFill>
              </a:defRPr>
            </a:lvl6pPr>
            <a:lvl7pPr marL="12226717" indent="0" algn="ctr">
              <a:buNone/>
              <a:defRPr>
                <a:solidFill>
                  <a:schemeClr val="tx1">
                    <a:tint val="75000"/>
                  </a:schemeClr>
                </a:solidFill>
              </a:defRPr>
            </a:lvl7pPr>
            <a:lvl8pPr marL="14264503" indent="0" algn="ctr">
              <a:buNone/>
              <a:defRPr>
                <a:solidFill>
                  <a:schemeClr val="tx1">
                    <a:tint val="75000"/>
                  </a:schemeClr>
                </a:solidFill>
              </a:defRPr>
            </a:lvl8pPr>
            <a:lvl9pPr marL="1630228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25C00E5-E059-184D-A918-4675B9DE6888}"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03037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21892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941285" y="6324600"/>
            <a:ext cx="36291200"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067675" y="6324600"/>
            <a:ext cx="108233530"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763714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493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5" y="21153122"/>
            <a:ext cx="32644080" cy="6537960"/>
          </a:xfrm>
        </p:spPr>
        <p:txBody>
          <a:bodyPr anchor="t"/>
          <a:lstStyle>
            <a:lvl1pPr algn="l">
              <a:defRPr sz="17800" b="1" cap="all"/>
            </a:lvl1pPr>
          </a:lstStyle>
          <a:p>
            <a:r>
              <a:rPr lang="en-US"/>
              <a:t>Click to edit Master title style</a:t>
            </a:r>
          </a:p>
        </p:txBody>
      </p:sp>
      <p:sp>
        <p:nvSpPr>
          <p:cNvPr id="3" name="Text Placeholder 2"/>
          <p:cNvSpPr>
            <a:spLocks noGrp="1"/>
          </p:cNvSpPr>
          <p:nvPr>
            <p:ph type="body" idx="1"/>
          </p:nvPr>
        </p:nvSpPr>
        <p:spPr>
          <a:xfrm>
            <a:off x="3033715" y="13952225"/>
            <a:ext cx="32644080" cy="7200898"/>
          </a:xfrm>
        </p:spPr>
        <p:txBody>
          <a:bodyPr anchor="b"/>
          <a:lstStyle>
            <a:lvl1pPr marL="0" indent="0">
              <a:buNone/>
              <a:defRPr sz="8900">
                <a:solidFill>
                  <a:schemeClr val="tx1">
                    <a:tint val="75000"/>
                  </a:schemeClr>
                </a:solidFill>
              </a:defRPr>
            </a:lvl1pPr>
            <a:lvl2pPr marL="2037786" indent="0">
              <a:buNone/>
              <a:defRPr sz="8000">
                <a:solidFill>
                  <a:schemeClr val="tx1">
                    <a:tint val="75000"/>
                  </a:schemeClr>
                </a:solidFill>
              </a:defRPr>
            </a:lvl2pPr>
            <a:lvl3pPr marL="4075572" indent="0">
              <a:buNone/>
              <a:defRPr sz="7100">
                <a:solidFill>
                  <a:schemeClr val="tx1">
                    <a:tint val="75000"/>
                  </a:schemeClr>
                </a:solidFill>
              </a:defRPr>
            </a:lvl3pPr>
            <a:lvl4pPr marL="6113358" indent="0">
              <a:buNone/>
              <a:defRPr sz="6200">
                <a:solidFill>
                  <a:schemeClr val="tx1">
                    <a:tint val="75000"/>
                  </a:schemeClr>
                </a:solidFill>
              </a:defRPr>
            </a:lvl4pPr>
            <a:lvl5pPr marL="8151144" indent="0">
              <a:buNone/>
              <a:defRPr sz="6200">
                <a:solidFill>
                  <a:schemeClr val="tx1">
                    <a:tint val="75000"/>
                  </a:schemeClr>
                </a:solidFill>
              </a:defRPr>
            </a:lvl5pPr>
            <a:lvl6pPr marL="10188931" indent="0">
              <a:buNone/>
              <a:defRPr sz="6200">
                <a:solidFill>
                  <a:schemeClr val="tx1">
                    <a:tint val="75000"/>
                  </a:schemeClr>
                </a:solidFill>
              </a:defRPr>
            </a:lvl6pPr>
            <a:lvl7pPr marL="12226717" indent="0">
              <a:buNone/>
              <a:defRPr sz="6200">
                <a:solidFill>
                  <a:schemeClr val="tx1">
                    <a:tint val="75000"/>
                  </a:schemeClr>
                </a:solidFill>
              </a:defRPr>
            </a:lvl7pPr>
            <a:lvl8pPr marL="14264503" indent="0">
              <a:buNone/>
              <a:defRPr sz="6200">
                <a:solidFill>
                  <a:schemeClr val="tx1">
                    <a:tint val="75000"/>
                  </a:schemeClr>
                </a:solidFill>
              </a:defRPr>
            </a:lvl8pPr>
            <a:lvl9pPr marL="16302289" indent="0">
              <a:buNone/>
              <a:defRPr sz="6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5C00E5-E059-184D-A918-4675B9DE6888}"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159513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7677"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0970122"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25C00E5-E059-184D-A918-4675B9DE6888}" type="datetimeFigureOut">
              <a:rPr lang="en-US" smtClean="0"/>
              <a:t>12/28/17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2509941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2"/>
            <a:ext cx="3456432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240" y="7368542"/>
            <a:ext cx="16968790"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4" name="Content Placeholder 3"/>
          <p:cNvSpPr>
            <a:spLocks noGrp="1"/>
          </p:cNvSpPr>
          <p:nvPr>
            <p:ph sz="half" idx="2"/>
          </p:nvPr>
        </p:nvSpPr>
        <p:spPr>
          <a:xfrm>
            <a:off x="1920240" y="10439400"/>
            <a:ext cx="16968790"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107" y="7368542"/>
            <a:ext cx="16975455"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6" name="Content Placeholder 5"/>
          <p:cNvSpPr>
            <a:spLocks noGrp="1"/>
          </p:cNvSpPr>
          <p:nvPr>
            <p:ph sz="quarter" idx="4"/>
          </p:nvPr>
        </p:nvSpPr>
        <p:spPr>
          <a:xfrm>
            <a:off x="19509107" y="10439400"/>
            <a:ext cx="16975455"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25C00E5-E059-184D-A918-4675B9DE6888}" type="datetimeFigureOut">
              <a:rPr lang="en-US" smtClean="0"/>
              <a:t>12/28/17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3294711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5C00E5-E059-184D-A918-4675B9DE6888}" type="datetimeFigureOut">
              <a:rPr lang="en-US" smtClean="0"/>
              <a:t>12/28/17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414070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5C00E5-E059-184D-A918-4675B9DE6888}" type="datetimeFigureOut">
              <a:rPr lang="en-US" smtClean="0"/>
              <a:t>12/28/17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668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2" y="1310640"/>
            <a:ext cx="12634915" cy="5577840"/>
          </a:xfrm>
        </p:spPr>
        <p:txBody>
          <a:bodyPr anchor="b"/>
          <a:lstStyle>
            <a:lvl1pPr algn="l">
              <a:defRPr sz="8900" b="1"/>
            </a:lvl1pPr>
          </a:lstStyle>
          <a:p>
            <a:r>
              <a:rPr lang="en-US"/>
              <a:t>Click to edit Master title style</a:t>
            </a:r>
          </a:p>
        </p:txBody>
      </p:sp>
      <p:sp>
        <p:nvSpPr>
          <p:cNvPr id="3" name="Content Placeholder 2"/>
          <p:cNvSpPr>
            <a:spLocks noGrp="1"/>
          </p:cNvSpPr>
          <p:nvPr>
            <p:ph idx="1"/>
          </p:nvPr>
        </p:nvSpPr>
        <p:spPr>
          <a:xfrm>
            <a:off x="15015210" y="1310643"/>
            <a:ext cx="21469350" cy="28094942"/>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2" y="6888483"/>
            <a:ext cx="12634915" cy="22517102"/>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844898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10" y="23042880"/>
            <a:ext cx="23042880" cy="2720342"/>
          </a:xfrm>
        </p:spPr>
        <p:txBody>
          <a:bodyPr anchor="b"/>
          <a:lstStyle>
            <a:lvl1pPr algn="l">
              <a:defRPr sz="8900" b="1"/>
            </a:lvl1pPr>
          </a:lstStyle>
          <a:p>
            <a:r>
              <a:rPr lang="en-US"/>
              <a:t>Click to edit Master title style</a:t>
            </a:r>
          </a:p>
        </p:txBody>
      </p:sp>
      <p:sp>
        <p:nvSpPr>
          <p:cNvPr id="3" name="Picture Placeholder 2"/>
          <p:cNvSpPr>
            <a:spLocks noGrp="1"/>
          </p:cNvSpPr>
          <p:nvPr>
            <p:ph type="pic" idx="1"/>
          </p:nvPr>
        </p:nvSpPr>
        <p:spPr>
          <a:xfrm>
            <a:off x="7527610" y="2941320"/>
            <a:ext cx="23042880" cy="19751040"/>
          </a:xfrm>
        </p:spPr>
        <p:txBody>
          <a:bodyPr/>
          <a:lstStyle>
            <a:lvl1pPr marL="0" indent="0">
              <a:buNone/>
              <a:defRPr sz="14300"/>
            </a:lvl1pPr>
            <a:lvl2pPr marL="2037786" indent="0">
              <a:buNone/>
              <a:defRPr sz="12500"/>
            </a:lvl2pPr>
            <a:lvl3pPr marL="4075572" indent="0">
              <a:buNone/>
              <a:defRPr sz="10700"/>
            </a:lvl3pPr>
            <a:lvl4pPr marL="6113358" indent="0">
              <a:buNone/>
              <a:defRPr sz="8900"/>
            </a:lvl4pPr>
            <a:lvl5pPr marL="8151144" indent="0">
              <a:buNone/>
              <a:defRPr sz="8900"/>
            </a:lvl5pPr>
            <a:lvl6pPr marL="10188931" indent="0">
              <a:buNone/>
              <a:defRPr sz="8900"/>
            </a:lvl6pPr>
            <a:lvl7pPr marL="12226717" indent="0">
              <a:buNone/>
              <a:defRPr sz="8900"/>
            </a:lvl7pPr>
            <a:lvl8pPr marL="14264503" indent="0">
              <a:buNone/>
              <a:defRPr sz="8900"/>
            </a:lvl8pPr>
            <a:lvl9pPr marL="16302289" indent="0">
              <a:buNone/>
              <a:defRPr sz="8900"/>
            </a:lvl9pPr>
          </a:lstStyle>
          <a:p>
            <a:endParaRPr lang="en-US"/>
          </a:p>
        </p:txBody>
      </p:sp>
      <p:sp>
        <p:nvSpPr>
          <p:cNvPr id="4" name="Text Placeholder 3"/>
          <p:cNvSpPr>
            <a:spLocks noGrp="1"/>
          </p:cNvSpPr>
          <p:nvPr>
            <p:ph type="body" sz="half" idx="2"/>
          </p:nvPr>
        </p:nvSpPr>
        <p:spPr>
          <a:xfrm>
            <a:off x="7527610" y="25763222"/>
            <a:ext cx="23042880" cy="3863338"/>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12/28/17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4764542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318262"/>
            <a:ext cx="34564320" cy="5486400"/>
          </a:xfrm>
          <a:prstGeom prst="rect">
            <a:avLst/>
          </a:prstGeom>
        </p:spPr>
        <p:txBody>
          <a:bodyPr vert="horz" lIns="407557" tIns="203779" rIns="407557" bIns="203779" rtlCol="0" anchor="ctr">
            <a:normAutofit/>
          </a:bodyPr>
          <a:lstStyle/>
          <a:p>
            <a:r>
              <a:rPr lang="en-US"/>
              <a:t>Click to edit Master title style</a:t>
            </a:r>
          </a:p>
        </p:txBody>
      </p:sp>
      <p:sp>
        <p:nvSpPr>
          <p:cNvPr id="3" name="Text Placeholder 2"/>
          <p:cNvSpPr>
            <a:spLocks noGrp="1"/>
          </p:cNvSpPr>
          <p:nvPr>
            <p:ph type="body" idx="1"/>
          </p:nvPr>
        </p:nvSpPr>
        <p:spPr>
          <a:xfrm>
            <a:off x="1920240" y="7680963"/>
            <a:ext cx="34564320" cy="21724622"/>
          </a:xfrm>
          <a:prstGeom prst="rect">
            <a:avLst/>
          </a:prstGeom>
        </p:spPr>
        <p:txBody>
          <a:bodyPr vert="horz" lIns="407557" tIns="203779" rIns="407557" bIns="20377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920240" y="30510482"/>
            <a:ext cx="8961120" cy="1752600"/>
          </a:xfrm>
          <a:prstGeom prst="rect">
            <a:avLst/>
          </a:prstGeom>
        </p:spPr>
        <p:txBody>
          <a:bodyPr vert="horz" lIns="407557" tIns="203779" rIns="407557" bIns="203779" rtlCol="0" anchor="ctr"/>
          <a:lstStyle>
            <a:lvl1pPr algn="l">
              <a:defRPr sz="5300">
                <a:solidFill>
                  <a:schemeClr val="tx1">
                    <a:tint val="75000"/>
                  </a:schemeClr>
                </a:solidFill>
              </a:defRPr>
            </a:lvl1pPr>
          </a:lstStyle>
          <a:p>
            <a:fld id="{125C00E5-E059-184D-A918-4675B9DE6888}" type="datetimeFigureOut">
              <a:rPr lang="en-US" smtClean="0"/>
              <a:t>12/28/17</a:t>
            </a:fld>
            <a:endParaRPr lang="en-US"/>
          </a:p>
        </p:txBody>
      </p:sp>
      <p:sp>
        <p:nvSpPr>
          <p:cNvPr id="5" name="Footer Placeholder 4"/>
          <p:cNvSpPr>
            <a:spLocks noGrp="1"/>
          </p:cNvSpPr>
          <p:nvPr>
            <p:ph type="ftr" sz="quarter" idx="3"/>
          </p:nvPr>
        </p:nvSpPr>
        <p:spPr>
          <a:xfrm>
            <a:off x="13121640" y="30510482"/>
            <a:ext cx="12161520" cy="1752600"/>
          </a:xfrm>
          <a:prstGeom prst="rect">
            <a:avLst/>
          </a:prstGeom>
        </p:spPr>
        <p:txBody>
          <a:bodyPr vert="horz" lIns="407557" tIns="203779" rIns="407557" bIns="203779" rtlCol="0" anchor="ctr"/>
          <a:lstStyle>
            <a:lvl1pPr algn="ctr">
              <a:defRPr sz="5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0510482"/>
            <a:ext cx="8961120" cy="1752600"/>
          </a:xfrm>
          <a:prstGeom prst="rect">
            <a:avLst/>
          </a:prstGeom>
        </p:spPr>
        <p:txBody>
          <a:bodyPr vert="horz" lIns="407557" tIns="203779" rIns="407557" bIns="203779" rtlCol="0" anchor="ctr"/>
          <a:lstStyle>
            <a:lvl1pPr algn="r">
              <a:defRPr sz="5300">
                <a:solidFill>
                  <a:schemeClr val="tx1">
                    <a:tint val="75000"/>
                  </a:schemeClr>
                </a:solidFill>
              </a:defRPr>
            </a:lvl1pPr>
          </a:lstStyle>
          <a:p>
            <a:fld id="{7B42E111-C3E8-4646-B65D-D3CD82F07F2A}" type="slidenum">
              <a:rPr lang="en-US" smtClean="0"/>
              <a:t>‹#›</a:t>
            </a:fld>
            <a:endParaRPr lang="en-US"/>
          </a:p>
        </p:txBody>
      </p:sp>
    </p:spTree>
    <p:extLst>
      <p:ext uri="{BB962C8B-B14F-4D97-AF65-F5344CB8AC3E}">
        <p14:creationId xmlns:p14="http://schemas.microsoft.com/office/powerpoint/2010/main" val="16886614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37786" rtl="0" eaLnBrk="1" latinLnBrk="0" hangingPunct="1">
        <a:spcBef>
          <a:spcPct val="0"/>
        </a:spcBef>
        <a:buNone/>
        <a:defRPr sz="19600" kern="1200">
          <a:solidFill>
            <a:schemeClr val="tx1"/>
          </a:solidFill>
          <a:latin typeface="+mj-lt"/>
          <a:ea typeface="+mj-ea"/>
          <a:cs typeface="+mj-cs"/>
        </a:defRPr>
      </a:lvl1pPr>
    </p:titleStyle>
    <p:bodyStyle>
      <a:lvl1pPr marL="1528340" indent="-1528340" algn="l" defTabSz="2037786" rtl="0" eaLnBrk="1" latinLnBrk="0" hangingPunct="1">
        <a:spcBef>
          <a:spcPct val="20000"/>
        </a:spcBef>
        <a:buFont typeface="Arial"/>
        <a:buChar char="•"/>
        <a:defRPr sz="14300" kern="1200">
          <a:solidFill>
            <a:schemeClr val="tx1"/>
          </a:solidFill>
          <a:latin typeface="+mn-lt"/>
          <a:ea typeface="+mn-ea"/>
          <a:cs typeface="+mn-cs"/>
        </a:defRPr>
      </a:lvl1pPr>
      <a:lvl2pPr marL="3311402" indent="-1273616" algn="l" defTabSz="2037786" rtl="0" eaLnBrk="1" latinLnBrk="0" hangingPunct="1">
        <a:spcBef>
          <a:spcPct val="20000"/>
        </a:spcBef>
        <a:buFont typeface="Arial"/>
        <a:buChar char="–"/>
        <a:defRPr sz="12500" kern="1200">
          <a:solidFill>
            <a:schemeClr val="tx1"/>
          </a:solidFill>
          <a:latin typeface="+mn-lt"/>
          <a:ea typeface="+mn-ea"/>
          <a:cs typeface="+mn-cs"/>
        </a:defRPr>
      </a:lvl2pPr>
      <a:lvl3pPr marL="5094465" indent="-1018893" algn="l" defTabSz="2037786" rtl="0" eaLnBrk="1" latinLnBrk="0" hangingPunct="1">
        <a:spcBef>
          <a:spcPct val="20000"/>
        </a:spcBef>
        <a:buFont typeface="Arial"/>
        <a:buChar char="•"/>
        <a:defRPr sz="10700" kern="1200">
          <a:solidFill>
            <a:schemeClr val="tx1"/>
          </a:solidFill>
          <a:latin typeface="+mn-lt"/>
          <a:ea typeface="+mn-ea"/>
          <a:cs typeface="+mn-cs"/>
        </a:defRPr>
      </a:lvl3pPr>
      <a:lvl4pPr marL="7132251" indent="-1018893" algn="l" defTabSz="2037786" rtl="0" eaLnBrk="1" latinLnBrk="0" hangingPunct="1">
        <a:spcBef>
          <a:spcPct val="20000"/>
        </a:spcBef>
        <a:buFont typeface="Arial"/>
        <a:buChar char="–"/>
        <a:defRPr sz="8900" kern="1200">
          <a:solidFill>
            <a:schemeClr val="tx1"/>
          </a:solidFill>
          <a:latin typeface="+mn-lt"/>
          <a:ea typeface="+mn-ea"/>
          <a:cs typeface="+mn-cs"/>
        </a:defRPr>
      </a:lvl4pPr>
      <a:lvl5pPr marL="9170038" indent="-1018893" algn="l" defTabSz="2037786" rtl="0" eaLnBrk="1" latinLnBrk="0" hangingPunct="1">
        <a:spcBef>
          <a:spcPct val="20000"/>
        </a:spcBef>
        <a:buFont typeface="Arial"/>
        <a:buChar char="»"/>
        <a:defRPr sz="8900" kern="1200">
          <a:solidFill>
            <a:schemeClr val="tx1"/>
          </a:solidFill>
          <a:latin typeface="+mn-lt"/>
          <a:ea typeface="+mn-ea"/>
          <a:cs typeface="+mn-cs"/>
        </a:defRPr>
      </a:lvl5pPr>
      <a:lvl6pPr marL="11207824" indent="-1018893" algn="l" defTabSz="2037786" rtl="0" eaLnBrk="1" latinLnBrk="0" hangingPunct="1">
        <a:spcBef>
          <a:spcPct val="20000"/>
        </a:spcBef>
        <a:buFont typeface="Arial"/>
        <a:buChar char="•"/>
        <a:defRPr sz="8900" kern="1200">
          <a:solidFill>
            <a:schemeClr val="tx1"/>
          </a:solidFill>
          <a:latin typeface="+mn-lt"/>
          <a:ea typeface="+mn-ea"/>
          <a:cs typeface="+mn-cs"/>
        </a:defRPr>
      </a:lvl6pPr>
      <a:lvl7pPr marL="13245610" indent="-1018893" algn="l" defTabSz="2037786" rtl="0" eaLnBrk="1" latinLnBrk="0" hangingPunct="1">
        <a:spcBef>
          <a:spcPct val="20000"/>
        </a:spcBef>
        <a:buFont typeface="Arial"/>
        <a:buChar char="•"/>
        <a:defRPr sz="8900" kern="1200">
          <a:solidFill>
            <a:schemeClr val="tx1"/>
          </a:solidFill>
          <a:latin typeface="+mn-lt"/>
          <a:ea typeface="+mn-ea"/>
          <a:cs typeface="+mn-cs"/>
        </a:defRPr>
      </a:lvl7pPr>
      <a:lvl8pPr marL="15283396" indent="-1018893" algn="l" defTabSz="2037786" rtl="0" eaLnBrk="1" latinLnBrk="0" hangingPunct="1">
        <a:spcBef>
          <a:spcPct val="20000"/>
        </a:spcBef>
        <a:buFont typeface="Arial"/>
        <a:buChar char="•"/>
        <a:defRPr sz="8900" kern="1200">
          <a:solidFill>
            <a:schemeClr val="tx1"/>
          </a:solidFill>
          <a:latin typeface="+mn-lt"/>
          <a:ea typeface="+mn-ea"/>
          <a:cs typeface="+mn-cs"/>
        </a:defRPr>
      </a:lvl8pPr>
      <a:lvl9pPr marL="17321182" indent="-1018893" algn="l" defTabSz="2037786" rtl="0" eaLnBrk="1" latinLnBrk="0" hangingPunct="1">
        <a:spcBef>
          <a:spcPct val="20000"/>
        </a:spcBef>
        <a:buFont typeface="Arial"/>
        <a:buChar char="•"/>
        <a:defRPr sz="8900" kern="1200">
          <a:solidFill>
            <a:schemeClr val="tx1"/>
          </a:solidFill>
          <a:latin typeface="+mn-lt"/>
          <a:ea typeface="+mn-ea"/>
          <a:cs typeface="+mn-cs"/>
        </a:defRPr>
      </a:lvl9pPr>
    </p:bodyStyle>
    <p:other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0.png"/><Relationship Id="rId12" Type="http://schemas.openxmlformats.org/officeDocument/2006/relationships/image" Target="../media/image11.png"/><Relationship Id="rId13" Type="http://schemas.openxmlformats.org/officeDocument/2006/relationships/image" Target="../media/image12.tiff"/><Relationship Id="rId14" Type="http://schemas.openxmlformats.org/officeDocument/2006/relationships/image" Target="../media/image13.emf"/><Relationship Id="rId15" Type="http://schemas.openxmlformats.org/officeDocument/2006/relationships/image" Target="../media/image14.emf"/><Relationship Id="rId1" Type="http://schemas.openxmlformats.org/officeDocument/2006/relationships/slideLayout" Target="../slideLayouts/slideLayout7.xml"/><Relationship Id="rId2" Type="http://schemas.openxmlformats.org/officeDocument/2006/relationships/image" Target="../media/image1.emf"/><Relationship Id="rId3" Type="http://schemas.openxmlformats.org/officeDocument/2006/relationships/image" Target="../media/image2.gif"/><Relationship Id="rId4" Type="http://schemas.openxmlformats.org/officeDocument/2006/relationships/image" Target="../media/image3.pn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6.emf"/><Relationship Id="rId8" Type="http://schemas.openxmlformats.org/officeDocument/2006/relationships/image" Target="../media/image7.jpg"/><Relationship Id="rId9" Type="http://schemas.openxmlformats.org/officeDocument/2006/relationships/image" Target="../media/image8.tiff"/><Relationship Id="rId10"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20457682" y="21977009"/>
            <a:ext cx="17447882" cy="10775473"/>
          </a:xfrm>
          <a:prstGeom prst="rect">
            <a:avLst/>
          </a:prstGeom>
          <a:solidFill>
            <a:srgbClr val="1F497D"/>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20457681" y="4599188"/>
            <a:ext cx="17447882" cy="17175154"/>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99722" y="4571691"/>
            <a:ext cx="19636054" cy="8260341"/>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508018" y="18504795"/>
            <a:ext cx="19670912" cy="6875552"/>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APPSS_ALFALFA_vsys.pdf"/>
          <p:cNvPicPr>
            <a:picLocks noChangeAspect="1"/>
          </p:cNvPicPr>
          <p:nvPr/>
        </p:nvPicPr>
        <p:blipFill rotWithShape="1">
          <a:blip r:embed="rId2">
            <a:extLst>
              <a:ext uri="{28A0092B-C50C-407E-A947-70E740481C1C}">
                <a14:useLocalDpi xmlns:a14="http://schemas.microsoft.com/office/drawing/2010/main" val="0"/>
              </a:ext>
            </a:extLst>
          </a:blip>
          <a:srcRect l="5833" r="6458"/>
          <a:stretch/>
        </p:blipFill>
        <p:spPr>
          <a:xfrm>
            <a:off x="20982410" y="14413561"/>
            <a:ext cx="16423647" cy="6340268"/>
          </a:xfrm>
          <a:prstGeom prst="rect">
            <a:avLst/>
          </a:prstGeom>
        </p:spPr>
      </p:pic>
      <p:sp>
        <p:nvSpPr>
          <p:cNvPr id="8" name="Text Box 4"/>
          <p:cNvSpPr txBox="1">
            <a:spLocks noChangeArrowheads="1"/>
          </p:cNvSpPr>
          <p:nvPr/>
        </p:nvSpPr>
        <p:spPr bwMode="auto">
          <a:xfrm>
            <a:off x="2352005" y="377722"/>
            <a:ext cx="33960582" cy="3785646"/>
          </a:xfrm>
          <a:prstGeom prst="rect">
            <a:avLst/>
          </a:prstGeom>
          <a:noFill/>
          <a:ln w="28575">
            <a:noFill/>
            <a:miter lim="800000"/>
            <a:headEnd/>
            <a:tailEnd/>
          </a:ln>
          <a:effectLst/>
        </p:spPr>
        <p:txBody>
          <a:bodyPr wrap="square" lIns="91433" tIns="45717" rIns="91433" bIns="45717">
            <a:spAutoFit/>
          </a:bodyPr>
          <a:lstStyle>
            <a:lvl1pPr>
              <a:defRPr sz="4800" baseline="-25000">
                <a:solidFill>
                  <a:schemeClr val="tx1"/>
                </a:solidFill>
                <a:latin typeface="Arial" charset="0"/>
                <a:ea typeface="ＭＳ Ｐゴシック" charset="0"/>
                <a:cs typeface="ＭＳ Ｐゴシック" charset="0"/>
              </a:defRPr>
            </a:lvl1pPr>
            <a:lvl2pPr marL="37931725" indent="-37474525">
              <a:defRPr sz="4800" baseline="-25000">
                <a:solidFill>
                  <a:schemeClr val="tx1"/>
                </a:solidFill>
                <a:latin typeface="Arial" charset="0"/>
                <a:ea typeface="ＭＳ Ｐゴシック" charset="0"/>
              </a:defRPr>
            </a:lvl2pPr>
            <a:lvl3pPr>
              <a:defRPr sz="4800" baseline="-25000">
                <a:solidFill>
                  <a:schemeClr val="tx1"/>
                </a:solidFill>
                <a:latin typeface="Arial" charset="0"/>
                <a:ea typeface="ＭＳ Ｐゴシック" charset="0"/>
              </a:defRPr>
            </a:lvl3pPr>
            <a:lvl4pPr>
              <a:defRPr sz="4800" baseline="-25000">
                <a:solidFill>
                  <a:schemeClr val="tx1"/>
                </a:solidFill>
                <a:latin typeface="Arial" charset="0"/>
                <a:ea typeface="ＭＳ Ｐゴシック" charset="0"/>
              </a:defRPr>
            </a:lvl4pPr>
            <a:lvl5pPr>
              <a:defRPr sz="4800" baseline="-25000">
                <a:solidFill>
                  <a:schemeClr val="tx1"/>
                </a:solidFill>
                <a:latin typeface="Arial" charset="0"/>
                <a:ea typeface="ＭＳ Ｐゴシック" charset="0"/>
              </a:defRPr>
            </a:lvl5pPr>
            <a:lvl6pPr marL="457200" eaLnBrk="0" fontAlgn="base" hangingPunct="0">
              <a:spcBef>
                <a:spcPct val="0"/>
              </a:spcBef>
              <a:spcAft>
                <a:spcPct val="0"/>
              </a:spcAft>
              <a:defRPr sz="4800" baseline="-25000">
                <a:solidFill>
                  <a:schemeClr val="tx1"/>
                </a:solidFill>
                <a:latin typeface="Arial" charset="0"/>
                <a:ea typeface="ＭＳ Ｐゴシック" charset="0"/>
              </a:defRPr>
            </a:lvl6pPr>
            <a:lvl7pPr marL="914400" eaLnBrk="0" fontAlgn="base" hangingPunct="0">
              <a:spcBef>
                <a:spcPct val="0"/>
              </a:spcBef>
              <a:spcAft>
                <a:spcPct val="0"/>
              </a:spcAft>
              <a:defRPr sz="4800" baseline="-25000">
                <a:solidFill>
                  <a:schemeClr val="tx1"/>
                </a:solidFill>
                <a:latin typeface="Arial" charset="0"/>
                <a:ea typeface="ＭＳ Ｐゴシック" charset="0"/>
              </a:defRPr>
            </a:lvl7pPr>
            <a:lvl8pPr marL="1371600" eaLnBrk="0" fontAlgn="base" hangingPunct="0">
              <a:spcBef>
                <a:spcPct val="0"/>
              </a:spcBef>
              <a:spcAft>
                <a:spcPct val="0"/>
              </a:spcAft>
              <a:defRPr sz="4800" baseline="-25000">
                <a:solidFill>
                  <a:schemeClr val="tx1"/>
                </a:solidFill>
                <a:latin typeface="Arial" charset="0"/>
                <a:ea typeface="ＭＳ Ｐゴシック" charset="0"/>
              </a:defRPr>
            </a:lvl8pPr>
            <a:lvl9pPr marL="1828800" eaLnBrk="0" fontAlgn="base" hangingPunct="0">
              <a:spcBef>
                <a:spcPct val="0"/>
              </a:spcBef>
              <a:spcAft>
                <a:spcPct val="0"/>
              </a:spcAft>
              <a:defRPr sz="4800" baseline="-25000">
                <a:solidFill>
                  <a:schemeClr val="tx1"/>
                </a:solidFill>
                <a:latin typeface="Arial" charset="0"/>
                <a:ea typeface="ＭＳ Ｐゴシック" charset="0"/>
              </a:defRPr>
            </a:lvl9pPr>
          </a:lstStyle>
          <a:p>
            <a:pPr algn="ctr"/>
            <a:r>
              <a:rPr lang="en-US" sz="8800" b="1" baseline="0" dirty="0">
                <a:solidFill>
                  <a:srgbClr val="FF0000"/>
                </a:solidFill>
                <a:effectLst>
                  <a:outerShdw blurRad="38100" dist="38100" dir="2700000" algn="tl">
                    <a:srgbClr val="DDDDDD"/>
                  </a:outerShdw>
                </a:effectLst>
                <a:latin typeface="Times New Roman"/>
                <a:cs typeface="Times New Roman"/>
              </a:rPr>
              <a:t>The Arecibo Pisces-Perseus </a:t>
            </a:r>
            <a:r>
              <a:rPr lang="en-US" sz="8800" b="1" baseline="0" dirty="0" err="1">
                <a:solidFill>
                  <a:srgbClr val="FF0000"/>
                </a:solidFill>
                <a:effectLst>
                  <a:outerShdw blurRad="38100" dist="38100" dir="2700000" algn="tl">
                    <a:srgbClr val="DDDDDD"/>
                  </a:outerShdw>
                </a:effectLst>
                <a:latin typeface="Times New Roman"/>
                <a:cs typeface="Times New Roman"/>
              </a:rPr>
              <a:t>Supercluster</a:t>
            </a:r>
            <a:r>
              <a:rPr lang="en-US" sz="8800" b="1" baseline="0" dirty="0">
                <a:solidFill>
                  <a:srgbClr val="FF0000"/>
                </a:solidFill>
                <a:effectLst>
                  <a:outerShdw blurRad="38100" dist="38100" dir="2700000" algn="tl">
                    <a:srgbClr val="DDDDDD"/>
                  </a:outerShdw>
                </a:effectLst>
                <a:latin typeface="Times New Roman"/>
                <a:cs typeface="Times New Roman"/>
              </a:rPr>
              <a:t> Survey: Declination Strip 35</a:t>
            </a:r>
          </a:p>
          <a:p>
            <a:pPr algn="ctr"/>
            <a:r>
              <a:rPr lang="en-US" sz="5400" b="1" i="1" baseline="0" dirty="0">
                <a:solidFill>
                  <a:srgbClr val="000000"/>
                </a:solidFill>
                <a:latin typeface="Times" charset="0"/>
              </a:rPr>
              <a:t>Chelsey McMichael</a:t>
            </a:r>
            <a:r>
              <a:rPr lang="en-US" sz="5400" b="1" i="1" baseline="30000" dirty="0">
                <a:solidFill>
                  <a:srgbClr val="000000"/>
                </a:solidFill>
                <a:latin typeface="Times" charset="0"/>
              </a:rPr>
              <a:t>1</a:t>
            </a:r>
            <a:r>
              <a:rPr lang="en-US" sz="5400" b="1" i="1" baseline="0" dirty="0">
                <a:solidFill>
                  <a:srgbClr val="000000"/>
                </a:solidFill>
                <a:latin typeface="Times" charset="0"/>
              </a:rPr>
              <a:t>, J. Ribaudo</a:t>
            </a:r>
            <a:r>
              <a:rPr lang="en-US" sz="5400" b="1" i="1" baseline="30000" dirty="0">
                <a:solidFill>
                  <a:srgbClr val="000000"/>
                </a:solidFill>
                <a:latin typeface="Times" charset="0"/>
              </a:rPr>
              <a:t>1</a:t>
            </a:r>
            <a:r>
              <a:rPr lang="en-US" sz="5400" b="1" i="1" baseline="0" dirty="0">
                <a:solidFill>
                  <a:srgbClr val="000000"/>
                </a:solidFill>
                <a:latin typeface="Times" charset="0"/>
              </a:rPr>
              <a:t>, R. Koopmann</a:t>
            </a:r>
            <a:r>
              <a:rPr lang="en-US" sz="5400" b="1" i="1" baseline="30000" dirty="0">
                <a:solidFill>
                  <a:srgbClr val="000000"/>
                </a:solidFill>
                <a:latin typeface="Times" charset="0"/>
              </a:rPr>
              <a:t>2</a:t>
            </a:r>
            <a:r>
              <a:rPr lang="en-US" sz="5400" b="1" i="1" baseline="0" dirty="0">
                <a:solidFill>
                  <a:srgbClr val="000000"/>
                </a:solidFill>
                <a:latin typeface="Times" charset="0"/>
              </a:rPr>
              <a:t>,  M. Haynes</a:t>
            </a:r>
            <a:r>
              <a:rPr lang="en-US" sz="5400" b="1" i="1" baseline="30000" dirty="0">
                <a:solidFill>
                  <a:srgbClr val="000000"/>
                </a:solidFill>
                <a:latin typeface="Times" charset="0"/>
              </a:rPr>
              <a:t>3</a:t>
            </a:r>
            <a:r>
              <a:rPr lang="en-US" sz="5400" b="1" i="1" baseline="0" dirty="0">
                <a:solidFill>
                  <a:srgbClr val="000000"/>
                </a:solidFill>
                <a:latin typeface="Times" charset="0"/>
              </a:rPr>
              <a:t>, APPSS Team, Undergraduate ALFALFA Team, ALFALFA Team, </a:t>
            </a:r>
            <a:r>
              <a:rPr lang="en-US" sz="5400" b="1" i="1" baseline="30000" dirty="0">
                <a:solidFill>
                  <a:srgbClr val="000000"/>
                </a:solidFill>
                <a:latin typeface="Times" charset="0"/>
              </a:rPr>
              <a:t>1</a:t>
            </a:r>
            <a:r>
              <a:rPr lang="en-US" sz="5400" b="1" i="1" baseline="0" dirty="0">
                <a:solidFill>
                  <a:srgbClr val="000000"/>
                </a:solidFill>
                <a:latin typeface="Times" charset="0"/>
              </a:rPr>
              <a:t>Utica College, </a:t>
            </a:r>
            <a:r>
              <a:rPr lang="en-US" sz="5400" b="1" i="1" baseline="30000" dirty="0">
                <a:solidFill>
                  <a:srgbClr val="000000"/>
                </a:solidFill>
                <a:latin typeface="Times" charset="0"/>
              </a:rPr>
              <a:t>2</a:t>
            </a:r>
            <a:r>
              <a:rPr lang="en-US" sz="5400" b="1" i="1" baseline="0" dirty="0">
                <a:solidFill>
                  <a:srgbClr val="000000"/>
                </a:solidFill>
                <a:latin typeface="Times" charset="0"/>
              </a:rPr>
              <a:t>Union College,  </a:t>
            </a:r>
            <a:r>
              <a:rPr lang="en-US" sz="5400" b="1" i="1" baseline="30000" dirty="0">
                <a:solidFill>
                  <a:srgbClr val="000000"/>
                </a:solidFill>
                <a:latin typeface="Times" charset="0"/>
              </a:rPr>
              <a:t>3</a:t>
            </a:r>
            <a:r>
              <a:rPr lang="en-US" sz="5400" b="1" i="1" baseline="0" dirty="0">
                <a:solidFill>
                  <a:srgbClr val="000000"/>
                </a:solidFill>
                <a:latin typeface="Times" charset="0"/>
              </a:rPr>
              <a:t>Cornell University</a:t>
            </a:r>
          </a:p>
          <a:p>
            <a:pPr algn="ctr"/>
            <a:endParaRPr lang="en-US" sz="4400" b="1" baseline="0" dirty="0">
              <a:solidFill>
                <a:srgbClr val="000000"/>
              </a:solidFill>
              <a:effectLst>
                <a:outerShdw blurRad="38100" dist="38100" dir="2700000" algn="tl">
                  <a:srgbClr val="DDDDDD"/>
                </a:outerShdw>
              </a:effectLst>
              <a:latin typeface="Times New Roman"/>
              <a:cs typeface="Times New Roman"/>
            </a:endParaRPr>
          </a:p>
        </p:txBody>
      </p:sp>
      <p:sp>
        <p:nvSpPr>
          <p:cNvPr id="11" name="Rectangle 10"/>
          <p:cNvSpPr/>
          <p:nvPr/>
        </p:nvSpPr>
        <p:spPr bwMode="auto">
          <a:xfrm>
            <a:off x="744315" y="4808012"/>
            <a:ext cx="19086307" cy="7887639"/>
          </a:xfrm>
          <a:prstGeom prst="rect">
            <a:avLst/>
          </a:prstGeom>
          <a:solidFill>
            <a:schemeClr val="bg1"/>
          </a:solidFill>
          <a:ln w="38100" cap="flat" cmpd="sng" algn="ctr">
            <a:solidFill>
              <a:schemeClr val="accent4">
                <a:lumMod val="10000"/>
              </a:schemeClr>
            </a:solidFill>
            <a:prstDash val="solid"/>
            <a:round/>
            <a:headEnd type="none" w="med" len="med"/>
            <a:tailEnd type="none" w="med" len="med"/>
          </a:ln>
          <a:effectLst/>
        </p:spPr>
        <p:txBody>
          <a:bodyPr vert="horz" wrap="square" lIns="91433" tIns="45717" rIns="91433" bIns="45717" numCol="1" rtlCol="0" anchor="t" anchorCtr="0" compatLnSpc="1">
            <a:prstTxWarp prst="textNoShape">
              <a:avLst/>
            </a:prstTxWarp>
          </a:bodyPr>
          <a:lstStyle/>
          <a:p>
            <a:pPr algn="just"/>
            <a:endParaRPr lang="en-US" sz="3600" b="1" baseline="0" dirty="0">
              <a:solidFill>
                <a:schemeClr val="accent4">
                  <a:lumMod val="10000"/>
                </a:schemeClr>
              </a:solidFill>
              <a:latin typeface="Times New Roman"/>
              <a:cs typeface="Times New Roman"/>
            </a:endParaRPr>
          </a:p>
          <a:p>
            <a:endParaRPr lang="en-US" sz="3600" b="1" baseline="0" dirty="0">
              <a:solidFill>
                <a:schemeClr val="accent4">
                  <a:lumMod val="10000"/>
                </a:schemeClr>
              </a:solidFill>
              <a:latin typeface="Times New Roman"/>
              <a:cs typeface="Times New Roman"/>
            </a:endParaRPr>
          </a:p>
          <a:p>
            <a:r>
              <a:rPr lang="en-US" sz="3600" dirty="0">
                <a:latin typeface="Times New Roman"/>
                <a:cs typeface="Times New Roman"/>
              </a:rPr>
              <a:t>The Arecibo Pisces-Perseus </a:t>
            </a:r>
            <a:r>
              <a:rPr lang="en-US" sz="3600" dirty="0" err="1">
                <a:latin typeface="Times New Roman"/>
                <a:cs typeface="Times New Roman"/>
              </a:rPr>
              <a:t>Supercluster</a:t>
            </a:r>
            <a:r>
              <a:rPr lang="en-US" sz="3600" dirty="0">
                <a:latin typeface="Times New Roman"/>
                <a:cs typeface="Times New Roman"/>
              </a:rPr>
              <a:t> Survey (APPSS) will provide strong observational constraints on the mass-</a:t>
            </a:r>
            <a:r>
              <a:rPr lang="en-US" sz="3600" dirty="0" err="1">
                <a:latin typeface="Times New Roman"/>
                <a:cs typeface="Times New Roman"/>
              </a:rPr>
              <a:t>infall</a:t>
            </a:r>
            <a:r>
              <a:rPr lang="en-US" sz="3600" dirty="0">
                <a:latin typeface="Times New Roman"/>
                <a:cs typeface="Times New Roman"/>
              </a:rPr>
              <a:t> rate onto the main filament of the Pisces-Perseus </a:t>
            </a:r>
            <a:r>
              <a:rPr lang="en-US" sz="3600" dirty="0" err="1">
                <a:latin typeface="Times New Roman"/>
                <a:cs typeface="Times New Roman"/>
              </a:rPr>
              <a:t>Supercluster</a:t>
            </a:r>
            <a:r>
              <a:rPr lang="en-US" sz="3600" dirty="0">
                <a:latin typeface="Times New Roman"/>
                <a:cs typeface="Times New Roman"/>
              </a:rPr>
              <a:t>. The survey data consist of HI emission-line spectra of cluster galaxy candidates, obtained primarily at the Arecibo Observatory (with ALFA as part of the ALFALFA Survey and with the L-Band Wide receiver as part of APPSS observations). Here we present the details of the data reduction process and spectral-analysis techniques used to determine if a galaxy candidate is at a velocity consistent with the </a:t>
            </a:r>
            <a:r>
              <a:rPr lang="en-US" sz="3600" dirty="0" err="1">
                <a:latin typeface="Times New Roman"/>
                <a:cs typeface="Times New Roman"/>
              </a:rPr>
              <a:t>Supercluster</a:t>
            </a:r>
            <a:r>
              <a:rPr lang="en-US" sz="3600" dirty="0">
                <a:latin typeface="Times New Roman"/>
                <a:cs typeface="Times New Roman"/>
              </a:rPr>
              <a:t>, as well as the detected HI-flux and rotational velocity of the galaxy, which will be used to estimate the corresponding HI-mass. We discuss the results of a preliminary analysis on a subset of the APPSS sample, corresponding to 98 galaxies located within ~1.5° of DEC = +35.0°, with 65 possible detections. We also highlight several interesting emission-line features and galaxies discovered during the reduction and analysis process and layout the future of the APPSS project.</a:t>
            </a:r>
          </a:p>
          <a:p>
            <a:r>
              <a:rPr lang="en-US" sz="3600" dirty="0">
                <a:solidFill>
                  <a:srgbClr val="FF0000"/>
                </a:solidFill>
                <a:latin typeface="Times New Roman"/>
                <a:cs typeface="Times New Roman"/>
              </a:rPr>
              <a:t>This work has been supported by NSF grants AST-1211005 and AST-1637339. </a:t>
            </a:r>
          </a:p>
          <a:p>
            <a:pPr algn="just"/>
            <a:endParaRPr lang="en-US" sz="3200" b="1" baseline="0" dirty="0">
              <a:solidFill>
                <a:schemeClr val="accent4">
                  <a:lumMod val="10000"/>
                </a:schemeClr>
              </a:solidFill>
              <a:latin typeface="Times New Roman"/>
              <a:cs typeface="Times New Roman"/>
            </a:endParaRPr>
          </a:p>
        </p:txBody>
      </p:sp>
      <p:sp>
        <p:nvSpPr>
          <p:cNvPr id="12" name="Rectangle 11"/>
          <p:cNvSpPr/>
          <p:nvPr/>
        </p:nvSpPr>
        <p:spPr>
          <a:xfrm>
            <a:off x="8020518" y="4975051"/>
            <a:ext cx="4533900" cy="1477321"/>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ABSTRACT</a:t>
            </a:r>
          </a:p>
          <a:p>
            <a:pPr algn="ctr"/>
            <a:endParaRPr lang="en-US" sz="5400" dirty="0"/>
          </a:p>
        </p:txBody>
      </p:sp>
      <p:sp>
        <p:nvSpPr>
          <p:cNvPr id="14" name="Rectangle 13"/>
          <p:cNvSpPr/>
          <p:nvPr/>
        </p:nvSpPr>
        <p:spPr>
          <a:xfrm>
            <a:off x="3168965" y="15764987"/>
            <a:ext cx="3543300" cy="1477321"/>
          </a:xfrm>
          <a:prstGeom prst="rect">
            <a:avLst/>
          </a:prstGeom>
        </p:spPr>
        <p:txBody>
          <a:bodyPr wrap="square" lIns="91433" tIns="45717" rIns="91433" bIns="45717">
            <a:spAutoFit/>
          </a:bodyPr>
          <a:lstStyle/>
          <a:p>
            <a:pPr algn="ctr"/>
            <a:endParaRPr lang="en-US" sz="5400" b="1" baseline="0" dirty="0">
              <a:solidFill>
                <a:srgbClr val="000000"/>
              </a:solidFill>
              <a:latin typeface="Times New Roman"/>
              <a:cs typeface="Times New Roman"/>
            </a:endParaRPr>
          </a:p>
          <a:p>
            <a:pPr algn="ctr"/>
            <a:endParaRPr lang="en-US" sz="5400" dirty="0"/>
          </a:p>
        </p:txBody>
      </p:sp>
      <p:pic>
        <p:nvPicPr>
          <p:cNvPr id="32" name="Picture 31" descr="aobsmall_ofict.gi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6487828" y="2331727"/>
            <a:ext cx="1415720" cy="1415720"/>
          </a:xfrm>
          <a:prstGeom prst="rect">
            <a:avLst/>
          </a:prstGeom>
        </p:spPr>
      </p:pic>
      <p:pic>
        <p:nvPicPr>
          <p:cNvPr id="33" name="Picture 32" descr="2000px-NSF.svg.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36312587" y="679584"/>
            <a:ext cx="1590961" cy="1590961"/>
          </a:xfrm>
          <a:prstGeom prst="rect">
            <a:avLst/>
          </a:prstGeom>
        </p:spPr>
      </p:pic>
      <p:pic>
        <p:nvPicPr>
          <p:cNvPr id="122" name="Picture 121" descr="4C_UC_Logo_Vertical.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3199" y="679584"/>
            <a:ext cx="2466400" cy="2368416"/>
          </a:xfrm>
          <a:prstGeom prst="rect">
            <a:avLst/>
          </a:prstGeom>
        </p:spPr>
      </p:pic>
      <p:sp>
        <p:nvSpPr>
          <p:cNvPr id="23" name="Rectangle 22"/>
          <p:cNvSpPr/>
          <p:nvPr/>
        </p:nvSpPr>
        <p:spPr>
          <a:xfrm>
            <a:off x="-141515" y="3894537"/>
            <a:ext cx="38684201" cy="296324"/>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pic>
        <p:nvPicPr>
          <p:cNvPr id="2" name="Picture 1" descr="322531.aspx.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01816" y="23116377"/>
            <a:ext cx="4124938" cy="4248368"/>
          </a:xfrm>
          <a:prstGeom prst="rect">
            <a:avLst/>
          </a:prstGeom>
        </p:spPr>
      </p:pic>
      <p:pic>
        <p:nvPicPr>
          <p:cNvPr id="13" name="Picture 12" descr="APPSS_AGC.pdf"/>
          <p:cNvPicPr>
            <a:picLocks noChangeAspect="1"/>
          </p:cNvPicPr>
          <p:nvPr/>
        </p:nvPicPr>
        <p:blipFill rotWithShape="1">
          <a:blip r:embed="rId7">
            <a:extLst>
              <a:ext uri="{28A0092B-C50C-407E-A947-70E740481C1C}">
                <a14:useLocalDpi xmlns:a14="http://schemas.microsoft.com/office/drawing/2010/main" val="0"/>
              </a:ext>
            </a:extLst>
          </a:blip>
          <a:srcRect l="5836" r="6414"/>
          <a:stretch/>
        </p:blipFill>
        <p:spPr>
          <a:xfrm>
            <a:off x="20958583" y="4894237"/>
            <a:ext cx="16471303" cy="6256886"/>
          </a:xfrm>
          <a:prstGeom prst="rect">
            <a:avLst/>
          </a:prstGeom>
        </p:spPr>
      </p:pic>
      <p:pic>
        <p:nvPicPr>
          <p:cNvPr id="16" name="Picture 15" descr="S025619.9.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16117" y="27752020"/>
            <a:ext cx="4230953" cy="4230953"/>
          </a:xfrm>
          <a:prstGeom prst="rect">
            <a:avLst/>
          </a:prstGeom>
        </p:spPr>
      </p:pic>
      <p:pic>
        <p:nvPicPr>
          <p:cNvPr id="28" name="Picture 27" descr="6n copy.tif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764741" y="18622265"/>
            <a:ext cx="6213474" cy="3932336"/>
          </a:xfrm>
          <a:prstGeom prst="rect">
            <a:avLst/>
          </a:prstGeom>
        </p:spPr>
      </p:pic>
      <p:pic>
        <p:nvPicPr>
          <p:cNvPr id="37" name="Picture 36" descr="Untitled.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235356" y="18612303"/>
            <a:ext cx="6213474" cy="3925260"/>
          </a:xfrm>
          <a:prstGeom prst="rect">
            <a:avLst/>
          </a:prstGeom>
        </p:spPr>
      </p:pic>
      <p:pic>
        <p:nvPicPr>
          <p:cNvPr id="39" name="Picture 38" descr="upper_right.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5205505" y="27794731"/>
            <a:ext cx="6891889" cy="4282911"/>
          </a:xfrm>
          <a:prstGeom prst="rect">
            <a:avLst/>
          </a:prstGeom>
        </p:spPr>
      </p:pic>
      <p:pic>
        <p:nvPicPr>
          <p:cNvPr id="40" name="Picture 39" descr="bottom_right.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5205505" y="23116377"/>
            <a:ext cx="6762135" cy="4208397"/>
          </a:xfrm>
          <a:prstGeom prst="rect">
            <a:avLst/>
          </a:prstGeom>
        </p:spPr>
      </p:pic>
      <p:pic>
        <p:nvPicPr>
          <p:cNvPr id="47" name="Picture 46" descr="2n.tif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13319" y="18622265"/>
            <a:ext cx="6213474" cy="3927499"/>
          </a:xfrm>
          <a:prstGeom prst="rect">
            <a:avLst/>
          </a:prstGeom>
        </p:spPr>
      </p:pic>
      <p:sp>
        <p:nvSpPr>
          <p:cNvPr id="31" name="Rectangle 30"/>
          <p:cNvSpPr/>
          <p:nvPr/>
        </p:nvSpPr>
        <p:spPr>
          <a:xfrm>
            <a:off x="499722" y="25482403"/>
            <a:ext cx="19636054" cy="7297517"/>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4" name="Picture 3" descr="flux_w50_both.pdf"/>
          <p:cNvPicPr>
            <a:picLocks noChangeAspect="1"/>
          </p:cNvPicPr>
          <p:nvPr/>
        </p:nvPicPr>
        <p:blipFill rotWithShape="1">
          <a:blip r:embed="rId14">
            <a:extLst>
              <a:ext uri="{28A0092B-C50C-407E-A947-70E740481C1C}">
                <a14:useLocalDpi xmlns:a14="http://schemas.microsoft.com/office/drawing/2010/main" val="0"/>
              </a:ext>
            </a:extLst>
          </a:blip>
          <a:srcRect r="3029"/>
          <a:stretch/>
        </p:blipFill>
        <p:spPr>
          <a:xfrm>
            <a:off x="12450800" y="25632373"/>
            <a:ext cx="7538732" cy="5182840"/>
          </a:xfrm>
          <a:prstGeom prst="rect">
            <a:avLst/>
          </a:prstGeom>
        </p:spPr>
      </p:pic>
      <p:pic>
        <p:nvPicPr>
          <p:cNvPr id="6" name="Picture 5" descr="HI_mass_dist.pdf"/>
          <p:cNvPicPr>
            <a:picLocks noChangeAspect="1"/>
          </p:cNvPicPr>
          <p:nvPr/>
        </p:nvPicPr>
        <p:blipFill rotWithShape="1">
          <a:blip r:embed="rId15">
            <a:extLst>
              <a:ext uri="{28A0092B-C50C-407E-A947-70E740481C1C}">
                <a14:useLocalDpi xmlns:a14="http://schemas.microsoft.com/office/drawing/2010/main" val="0"/>
              </a:ext>
            </a:extLst>
          </a:blip>
          <a:srcRect r="3029"/>
          <a:stretch/>
        </p:blipFill>
        <p:spPr>
          <a:xfrm>
            <a:off x="4736336" y="25632373"/>
            <a:ext cx="7538735" cy="5182840"/>
          </a:xfrm>
          <a:prstGeom prst="rect">
            <a:avLst/>
          </a:prstGeom>
        </p:spPr>
      </p:pic>
      <p:sp>
        <p:nvSpPr>
          <p:cNvPr id="35" name="Rectangle 34">
            <a:extLst>
              <a:ext uri="{FF2B5EF4-FFF2-40B4-BE49-F238E27FC236}">
                <a16:creationId xmlns:a16="http://schemas.microsoft.com/office/drawing/2014/main" xmlns="" id="{E31A925F-82C7-4569-8E40-717DFDB57A6D}"/>
              </a:ext>
            </a:extLst>
          </p:cNvPr>
          <p:cNvSpPr/>
          <p:nvPr/>
        </p:nvSpPr>
        <p:spPr>
          <a:xfrm>
            <a:off x="508018" y="12961434"/>
            <a:ext cx="19627757" cy="5369855"/>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821625" y="13174947"/>
            <a:ext cx="19008997" cy="4955203"/>
          </a:xfrm>
          <a:prstGeom prst="rect">
            <a:avLst/>
          </a:prstGeom>
          <a:solidFill>
            <a:srgbClr val="FFFFFF"/>
          </a:solidFill>
        </p:spPr>
        <p:txBody>
          <a:bodyPr wrap="square" rtlCol="0">
            <a:spAutoFit/>
          </a:bodyPr>
          <a:lstStyle/>
          <a:p>
            <a:pPr marL="342900" indent="-342900">
              <a:buFont typeface="Arial"/>
              <a:buChar char="•"/>
            </a:pPr>
            <a:endParaRPr lang="en-US" sz="3200" dirty="0">
              <a:latin typeface="Times New Roman" panose="02020603050405020304" pitchFamily="18" charset="0"/>
              <a:cs typeface="Times New Roman" panose="02020603050405020304" pitchFamily="18" charset="0"/>
            </a:endParaRPr>
          </a:p>
          <a:p>
            <a:pPr marL="342900" indent="-342900">
              <a:buFont typeface="Arial"/>
              <a:buChar char="•"/>
            </a:pPr>
            <a:endParaRPr lang="en-US" sz="3200" dirty="0">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The goal of the Arecibo Pisces-Perseus Supercluster Survey (APPSS) is to determine the mass-</a:t>
            </a:r>
            <a:r>
              <a:rPr lang="en-US" sz="3600" b="1" dirty="0" err="1">
                <a:solidFill>
                  <a:srgbClr val="0000FF"/>
                </a:solidFill>
                <a:latin typeface="Times New Roman" panose="02020603050405020304" pitchFamily="18" charset="0"/>
                <a:cs typeface="Times New Roman" panose="02020603050405020304" pitchFamily="18" charset="0"/>
              </a:rPr>
              <a:t>infall</a:t>
            </a:r>
            <a:r>
              <a:rPr lang="en-US" sz="3600" b="1" dirty="0">
                <a:solidFill>
                  <a:srgbClr val="0000FF"/>
                </a:solidFill>
                <a:latin typeface="Times New Roman" panose="02020603050405020304" pitchFamily="18" charset="0"/>
                <a:cs typeface="Times New Roman" panose="02020603050405020304" pitchFamily="18" charset="0"/>
              </a:rPr>
              <a:t> rate onto the main filament of the Pisces-Perseus </a:t>
            </a:r>
            <a:r>
              <a:rPr lang="en-US" sz="3600" b="1" dirty="0" err="1">
                <a:solidFill>
                  <a:srgbClr val="0000FF"/>
                </a:solidFill>
                <a:latin typeface="Times New Roman" panose="02020603050405020304" pitchFamily="18" charset="0"/>
                <a:cs typeface="Times New Roman" panose="02020603050405020304" pitchFamily="18" charset="0"/>
              </a:rPr>
              <a:t>Supercluster</a:t>
            </a:r>
            <a:r>
              <a:rPr lang="en-US" sz="3600" b="1" dirty="0">
                <a:solidFill>
                  <a:srgbClr val="0000FF"/>
                </a:solidFill>
                <a:latin typeface="Times New Roman" panose="02020603050405020304" pitchFamily="18" charset="0"/>
                <a:cs typeface="Times New Roman" panose="02020603050405020304" pitchFamily="18" charset="0"/>
              </a:rPr>
              <a:t> (PPS)</a:t>
            </a:r>
          </a:p>
          <a:p>
            <a:pPr marL="342900" indent="-342900">
              <a:buFont typeface="Arial"/>
              <a:buChar char="•"/>
            </a:pPr>
            <a:endParaRPr lang="en-US" sz="3600" b="1" dirty="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PPS galaxy candidates were observed at Arecibo Observatory, L-Band Wide (1.15-1.73 GHz)</a:t>
            </a:r>
          </a:p>
          <a:p>
            <a:pPr marL="342900" indent="-342900">
              <a:buFont typeface="Arial"/>
              <a:buChar char="•"/>
            </a:pPr>
            <a:endParaRPr lang="en-US" sz="3600" b="1" dirty="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Rather than detecting light of stars within a galaxy, the APPSS Survey identifies light emitted by hydrogen atoms within a galaxy candidate</a:t>
            </a:r>
          </a:p>
        </p:txBody>
      </p:sp>
      <p:sp>
        <p:nvSpPr>
          <p:cNvPr id="17" name="TextBox 16">
            <a:extLst>
              <a:ext uri="{FF2B5EF4-FFF2-40B4-BE49-F238E27FC236}">
                <a16:creationId xmlns:a16="http://schemas.microsoft.com/office/drawing/2014/main" xmlns="" id="{185AE125-3418-4ED3-8EE6-15FF090C5C91}"/>
              </a:ext>
            </a:extLst>
          </p:cNvPr>
          <p:cNvSpPr txBox="1"/>
          <p:nvPr/>
        </p:nvSpPr>
        <p:spPr>
          <a:xfrm>
            <a:off x="20958583" y="11501294"/>
            <a:ext cx="16471303" cy="2246769"/>
          </a:xfrm>
          <a:prstGeom prst="rect">
            <a:avLst/>
          </a:prstGeom>
          <a:solidFill>
            <a:schemeClr val="bg1"/>
          </a:solidFill>
        </p:spPr>
        <p:txBody>
          <a:bodyPr wrap="square" rtlCol="0">
            <a:spAutoFit/>
          </a:bodyPr>
          <a:lstStyle/>
          <a:p>
            <a:r>
              <a:rPr lang="en-US" sz="2800" b="1" dirty="0">
                <a:latin typeface="Times New Roman" panose="02020603050405020304" pitchFamily="18" charset="0"/>
                <a:cs typeface="Times New Roman" panose="02020603050405020304" pitchFamily="18" charset="0"/>
              </a:rPr>
              <a:t>Figure 6 (Above)</a:t>
            </a:r>
            <a:r>
              <a:rPr lang="en-US" sz="2800" dirty="0">
                <a:latin typeface="Times New Roman" panose="02020603050405020304" pitchFamily="18" charset="0"/>
                <a:cs typeface="Times New Roman" panose="02020603050405020304" pitchFamily="18" charset="0"/>
              </a:rPr>
              <a:t>: The distribution of sources on the sky in the region of the PPS. In green are the AGC and ALFALFA sources, while the APPSS Declination Strip 35 targets are shown in red and blue. Red denotes a tentative HI-source detection and blue denotes a non-detection. </a:t>
            </a:r>
            <a:r>
              <a:rPr lang="en-US" sz="2800" b="1" dirty="0">
                <a:latin typeface="Times New Roman" panose="02020603050405020304" pitchFamily="18" charset="0"/>
                <a:cs typeface="Times New Roman" panose="02020603050405020304" pitchFamily="18" charset="0"/>
              </a:rPr>
              <a:t>Figure 7 (Below)</a:t>
            </a:r>
            <a:r>
              <a:rPr lang="en-US" sz="2800" dirty="0">
                <a:latin typeface="Times New Roman" panose="02020603050405020304" pitchFamily="18" charset="0"/>
                <a:cs typeface="Times New Roman" panose="02020603050405020304" pitchFamily="18" charset="0"/>
              </a:rPr>
              <a:t>: The systemic velocity of HI-sources plotted as a function of RA. APPSS Declination Strip 35 sources are shown in red, while ALFALFA sources are shown in grey. The main filament of the PPS can be </a:t>
            </a:r>
            <a:r>
              <a:rPr lang="en-US" sz="2800">
                <a:latin typeface="Times New Roman" panose="02020603050405020304" pitchFamily="18" charset="0"/>
                <a:cs typeface="Times New Roman" panose="02020603050405020304" pitchFamily="18" charset="0"/>
              </a:rPr>
              <a:t>seen </a:t>
            </a:r>
            <a:r>
              <a:rPr lang="en-US" sz="2800" smtClean="0">
                <a:latin typeface="Times New Roman" panose="02020603050405020304" pitchFamily="18" charset="0"/>
                <a:cs typeface="Times New Roman" panose="02020603050405020304" pitchFamily="18" charset="0"/>
              </a:rPr>
              <a:t>around +</a:t>
            </a:r>
            <a:r>
              <a:rPr lang="en-US" sz="2800" dirty="0">
                <a:latin typeface="Times New Roman" panose="02020603050405020304" pitchFamily="18" charset="0"/>
                <a:cs typeface="Times New Roman" panose="02020603050405020304" pitchFamily="18" charset="0"/>
              </a:rPr>
              <a:t>5,000 km/s.</a:t>
            </a:r>
          </a:p>
        </p:txBody>
      </p:sp>
      <p:sp>
        <p:nvSpPr>
          <p:cNvPr id="36" name="TextBox 35">
            <a:extLst>
              <a:ext uri="{FF2B5EF4-FFF2-40B4-BE49-F238E27FC236}">
                <a16:creationId xmlns:a16="http://schemas.microsoft.com/office/drawing/2014/main" xmlns="" id="{70CC5963-8200-4A30-9AFA-83583FB97000}"/>
              </a:ext>
            </a:extLst>
          </p:cNvPr>
          <p:cNvSpPr txBox="1"/>
          <p:nvPr/>
        </p:nvSpPr>
        <p:spPr>
          <a:xfrm>
            <a:off x="32300123" y="23116377"/>
            <a:ext cx="5319545" cy="3693319"/>
          </a:xfrm>
          <a:prstGeom prst="rect">
            <a:avLst/>
          </a:prstGeom>
          <a:solidFill>
            <a:srgbClr val="FFFFFF"/>
          </a:solidFill>
        </p:spPr>
        <p:txBody>
          <a:bodyPr wrap="square" rtlCol="0">
            <a:spAutoFit/>
          </a:bodyPr>
          <a:lstStyle/>
          <a:p>
            <a:pPr marL="342900" indent="-342900">
              <a:buFont typeface="Arial"/>
              <a:buChar char="•"/>
            </a:pPr>
            <a:r>
              <a:rPr lang="en-US" sz="3000" dirty="0">
                <a:latin typeface="Times New Roman" panose="02020603050405020304" pitchFamily="18" charset="0"/>
                <a:cs typeface="Times New Roman" panose="02020603050405020304" pitchFamily="18" charset="0"/>
              </a:rPr>
              <a:t>There seems to be multiple detections in the sample. The peak nearest 7000 km/s could be harmonic beeper interference</a:t>
            </a:r>
          </a:p>
          <a:p>
            <a:pPr marL="342900" indent="-342900">
              <a:buFont typeface="Arial"/>
              <a:buChar char="•"/>
            </a:pPr>
            <a:r>
              <a:rPr lang="en-US" sz="3000" dirty="0">
                <a:latin typeface="Times New Roman" panose="02020603050405020304" pitchFamily="18" charset="0"/>
                <a:cs typeface="Times New Roman" panose="02020603050405020304" pitchFamily="18" charset="0"/>
              </a:rPr>
              <a:t>The SDSS catalog shows a faint galaxy</a:t>
            </a:r>
          </a:p>
          <a:p>
            <a:pPr marL="342900" indent="-342900">
              <a:buFont typeface="Arial"/>
              <a:buChar char="•"/>
            </a:pPr>
            <a:endParaRPr lang="en-US" sz="2400" dirty="0"/>
          </a:p>
        </p:txBody>
      </p:sp>
      <p:sp>
        <p:nvSpPr>
          <p:cNvPr id="42" name="TextBox 41">
            <a:extLst>
              <a:ext uri="{FF2B5EF4-FFF2-40B4-BE49-F238E27FC236}">
                <a16:creationId xmlns:a16="http://schemas.microsoft.com/office/drawing/2014/main" xmlns="" id="{5800FE4B-D077-43FF-B6E4-5C29FEAF34EC}"/>
              </a:ext>
            </a:extLst>
          </p:cNvPr>
          <p:cNvSpPr txBox="1"/>
          <p:nvPr/>
        </p:nvSpPr>
        <p:spPr>
          <a:xfrm>
            <a:off x="32353856" y="27794731"/>
            <a:ext cx="5212080" cy="4708981"/>
          </a:xfrm>
          <a:prstGeom prst="rect">
            <a:avLst/>
          </a:prstGeom>
          <a:solidFill>
            <a:srgbClr val="FFFFFF"/>
          </a:solidFill>
        </p:spPr>
        <p:txBody>
          <a:bodyPr wrap="square" rtlCol="0">
            <a:spAutoFit/>
          </a:bodyPr>
          <a:lstStyle/>
          <a:p>
            <a:pPr marL="342900" indent="-342900">
              <a:buFont typeface="Arial"/>
              <a:buChar char="•"/>
            </a:pPr>
            <a:r>
              <a:rPr lang="en-US" sz="3000" dirty="0">
                <a:latin typeface="Times New Roman" panose="02020603050405020304" pitchFamily="18" charset="0"/>
                <a:cs typeface="Times New Roman" panose="02020603050405020304" pitchFamily="18" charset="0"/>
              </a:rPr>
              <a:t>This peculiar galaxy has a prominent signal peaking around 5000 km/s, it was difficult to determine whether the RFI required a gaussian or two-peaked fit</a:t>
            </a:r>
          </a:p>
          <a:p>
            <a:pPr marL="342900" indent="-342900">
              <a:buFont typeface="Arial"/>
              <a:buChar char="•"/>
            </a:pPr>
            <a:r>
              <a:rPr lang="en-US" sz="3000" dirty="0">
                <a:latin typeface="Times New Roman" panose="02020603050405020304" pitchFamily="18" charset="0"/>
                <a:cs typeface="Times New Roman" panose="02020603050405020304" pitchFamily="18" charset="0"/>
              </a:rPr>
              <a:t>The SDSS catalog reveals it is not an elliptical galaxy, thus it is more likely to be a two-peaked fit</a:t>
            </a:r>
          </a:p>
        </p:txBody>
      </p:sp>
      <p:sp>
        <p:nvSpPr>
          <p:cNvPr id="38" name="Rectangle 37"/>
          <p:cNvSpPr/>
          <p:nvPr/>
        </p:nvSpPr>
        <p:spPr>
          <a:xfrm>
            <a:off x="8050799" y="13263841"/>
            <a:ext cx="4533900" cy="1754320"/>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APPSS</a:t>
            </a:r>
          </a:p>
          <a:p>
            <a:pPr algn="ctr"/>
            <a:endParaRPr lang="en-US" sz="5400" dirty="0"/>
          </a:p>
        </p:txBody>
      </p:sp>
      <p:sp>
        <p:nvSpPr>
          <p:cNvPr id="7" name="TextBox 6">
            <a:extLst>
              <a:ext uri="{FF2B5EF4-FFF2-40B4-BE49-F238E27FC236}">
                <a16:creationId xmlns:a16="http://schemas.microsoft.com/office/drawing/2014/main" xmlns="" id="{74BDACCB-D33F-4C3B-8C5B-A3BEE3BFDEF5}"/>
              </a:ext>
            </a:extLst>
          </p:cNvPr>
          <p:cNvSpPr txBox="1"/>
          <p:nvPr/>
        </p:nvSpPr>
        <p:spPr>
          <a:xfrm>
            <a:off x="702476" y="25646916"/>
            <a:ext cx="3909242" cy="5632310"/>
          </a:xfrm>
          <a:prstGeom prst="rect">
            <a:avLst/>
          </a:prstGeom>
          <a:solidFill>
            <a:schemeClr val="bg1"/>
          </a:solid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Figure </a:t>
            </a:r>
            <a:r>
              <a:rPr lang="en-US" sz="2400" b="1" dirty="0">
                <a:latin typeface="Times New Roman" panose="02020603050405020304" pitchFamily="18" charset="0"/>
                <a:cs typeface="Times New Roman" panose="02020603050405020304" pitchFamily="18" charset="0"/>
              </a:rPr>
              <a:t>4 (Left</a:t>
            </a:r>
            <a:r>
              <a:rPr lang="en-US" sz="2400" b="1" dirty="0" smtClean="0">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shows </a:t>
            </a:r>
            <a:r>
              <a:rPr lang="en-US" sz="2400" dirty="0" smtClean="0">
                <a:latin typeface="Times New Roman" panose="02020603050405020304" pitchFamily="18" charset="0"/>
                <a:cs typeface="Times New Roman" panose="02020603050405020304" pitchFamily="18" charset="0"/>
              </a:rPr>
              <a:t>the </a:t>
            </a:r>
            <a:r>
              <a:rPr lang="en-US" sz="2400" dirty="0">
                <a:latin typeface="Times New Roman" panose="02020603050405020304" pitchFamily="18" charset="0"/>
                <a:cs typeface="Times New Roman" panose="02020603050405020304" pitchFamily="18" charset="0"/>
              </a:rPr>
              <a:t>log of the HI mass versus the distance </a:t>
            </a:r>
            <a:r>
              <a:rPr lang="en-US" sz="2400" dirty="0" smtClean="0">
                <a:latin typeface="Times New Roman" panose="02020603050405020304" pitchFamily="18" charset="0"/>
                <a:cs typeface="Times New Roman" panose="02020603050405020304" pitchFamily="18" charset="0"/>
              </a:rPr>
              <a:t>to the sources from ALFALFA (grey) and APPSS Declination Strip 35 (red). The galaxy distances are determined from Hubble’s Law (using </a:t>
            </a:r>
            <a:r>
              <a:rPr lang="en-US" sz="2400" dirty="0" smtClean="0">
                <a:latin typeface="Times New Roman" panose="02020603050405020304" pitchFamily="18" charset="0"/>
                <a:cs typeface="Times New Roman" panose="02020603050405020304" pitchFamily="18" charset="0"/>
              </a:rPr>
              <a:t>H</a:t>
            </a:r>
            <a:r>
              <a:rPr lang="en-US" sz="2400" baseline="-25000" dirty="0" smtClean="0">
                <a:latin typeface="Times New Roman" panose="02020603050405020304" pitchFamily="18" charset="0"/>
                <a:cs typeface="Times New Roman" panose="02020603050405020304" pitchFamily="18" charset="0"/>
              </a:rPr>
              <a:t>0</a:t>
            </a:r>
            <a:r>
              <a:rPr lang="en-US" sz="2400" dirty="0" smtClean="0">
                <a:latin typeface="Times New Roman" panose="02020603050405020304" pitchFamily="18" charset="0"/>
                <a:cs typeface="Times New Roman" panose="02020603050405020304" pitchFamily="18" charset="0"/>
              </a:rPr>
              <a:t>=70 km/s/</a:t>
            </a:r>
            <a:r>
              <a:rPr lang="en-US" sz="2400" dirty="0" err="1" smtClean="0">
                <a:latin typeface="Times New Roman" panose="02020603050405020304" pitchFamily="18" charset="0"/>
                <a:cs typeface="Times New Roman" panose="02020603050405020304" pitchFamily="18" charset="0"/>
              </a:rPr>
              <a:t>Mpc</a:t>
            </a:r>
            <a:r>
              <a:rPr lang="en-US" sz="2400" dirty="0" smtClean="0">
                <a:latin typeface="Times New Roman" panose="02020603050405020304" pitchFamily="18" charset="0"/>
                <a:cs typeface="Times New Roman" panose="02020603050405020304" pitchFamily="18" charset="0"/>
              </a:rPr>
              <a:t>) and the HI-mass from the relationship shown below. As expected</a:t>
            </a:r>
            <a:r>
              <a:rPr lang="en-US" sz="2400" dirty="0" smtClean="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the </a:t>
            </a:r>
            <a:r>
              <a:rPr lang="en-US" sz="2400" dirty="0" smtClean="0">
                <a:latin typeface="Times New Roman" panose="02020603050405020304" pitchFamily="18" charset="0"/>
                <a:cs typeface="Times New Roman" panose="02020603050405020304" pitchFamily="18" charset="0"/>
              </a:rPr>
              <a:t>longer exposures in APPSS allows for greater sensitivity to low HI-mass sources, compared to ALFALFA. </a:t>
            </a:r>
            <a:endParaRPr lang="en-US" sz="24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xmlns="" id="{02825A76-BEF5-4539-AE33-36B92643E668}"/>
              </a:ext>
            </a:extLst>
          </p:cNvPr>
          <p:cNvSpPr txBox="1"/>
          <p:nvPr/>
        </p:nvSpPr>
        <p:spPr>
          <a:xfrm>
            <a:off x="702476" y="22623603"/>
            <a:ext cx="19275740" cy="2677656"/>
          </a:xfrm>
          <a:prstGeom prst="rect">
            <a:avLst/>
          </a:prstGeom>
          <a:solidFill>
            <a:schemeClr val="bg1"/>
          </a:solidFill>
        </p:spPr>
        <p:txBody>
          <a:bodyPr wrap="square" rtlCol="0">
            <a:spAutoFit/>
          </a:bodyPr>
          <a:lstStyle/>
          <a:p>
            <a:r>
              <a:rPr lang="en-US" sz="2400" dirty="0">
                <a:latin typeface="Times New Roman" panose="02020603050405020304" pitchFamily="18" charset="0"/>
                <a:cs typeface="Times New Roman" panose="02020603050405020304" pitchFamily="18" charset="0"/>
              </a:rPr>
              <a:t>Shown above is a visual representation of the reduction/analysis process of a galaxy spectrum, where </a:t>
            </a:r>
            <a:r>
              <a:rPr lang="en-US" sz="2400" dirty="0" smtClean="0">
                <a:latin typeface="Times New Roman" panose="02020603050405020304" pitchFamily="18" charset="0"/>
                <a:cs typeface="Times New Roman" panose="02020603050405020304" pitchFamily="18" charset="0"/>
              </a:rPr>
              <a:t>in each panel the flux </a:t>
            </a:r>
            <a:r>
              <a:rPr lang="en-US" sz="2400" dirty="0">
                <a:latin typeface="Times New Roman" panose="02020603050405020304" pitchFamily="18" charset="0"/>
                <a:cs typeface="Times New Roman" panose="02020603050405020304" pitchFamily="18" charset="0"/>
              </a:rPr>
              <a:t>density is plotted as a function of velocity (a velocity of 0 km/s corresponds to a wavelength of 21-cm). </a:t>
            </a:r>
            <a:r>
              <a:rPr lang="en-US" sz="2400" b="1" dirty="0">
                <a:latin typeface="Times New Roman" panose="02020603050405020304" pitchFamily="18" charset="0"/>
                <a:cs typeface="Times New Roman" panose="02020603050405020304" pitchFamily="18" charset="0"/>
              </a:rPr>
              <a:t>Figure </a:t>
            </a:r>
            <a:r>
              <a:rPr lang="en-US" sz="2400" b="1" dirty="0" smtClean="0">
                <a:latin typeface="Times New Roman" panose="02020603050405020304" pitchFamily="18" charset="0"/>
                <a:cs typeface="Times New Roman" panose="02020603050405020304" pitchFamily="18" charset="0"/>
              </a:rPr>
              <a:t>1 (left)</a:t>
            </a:r>
            <a:r>
              <a:rPr lang="en-US" sz="2400" dirty="0">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shows the process of </a:t>
            </a:r>
            <a:r>
              <a:rPr lang="en-US" sz="2400" dirty="0" smtClean="0">
                <a:latin typeface="Times New Roman" panose="02020603050405020304" pitchFamily="18" charset="0"/>
                <a:cs typeface="Times New Roman" panose="02020603050405020304" pitchFamily="18" charset="0"/>
              </a:rPr>
              <a:t>normalizing the spectrum by setting the baseline. In this case, the yellow regions are used to produce a polynomial fit that sets the baseline. Note we avoid the region near +4,000 km/s which corresponds to RFI during the observation. With a normalized spectrum, </a:t>
            </a:r>
            <a:r>
              <a:rPr lang="en-US" sz="2400" b="1" dirty="0" smtClean="0">
                <a:latin typeface="Times New Roman" panose="02020603050405020304" pitchFamily="18" charset="0"/>
                <a:cs typeface="Times New Roman" panose="02020603050405020304" pitchFamily="18" charset="0"/>
              </a:rPr>
              <a:t>Figure 2 (center) </a:t>
            </a:r>
            <a:r>
              <a:rPr lang="en-US" sz="2400" dirty="0" smtClean="0">
                <a:latin typeface="Times New Roman" panose="02020603050405020304" pitchFamily="18" charset="0"/>
                <a:cs typeface="Times New Roman" panose="02020603050405020304" pitchFamily="18" charset="0"/>
              </a:rPr>
              <a:t>shows the selection window in red of the HI-signal to be analyzed. </a:t>
            </a:r>
            <a:r>
              <a:rPr lang="en-US" sz="2400" dirty="0">
                <a:latin typeface="Times New Roman" panose="02020603050405020304" pitchFamily="18" charset="0"/>
                <a:cs typeface="Times New Roman" panose="02020603050405020304" pitchFamily="18" charset="0"/>
              </a:rPr>
              <a:t>There are two fit </a:t>
            </a:r>
            <a:r>
              <a:rPr lang="en-US" sz="2400" dirty="0" smtClean="0">
                <a:latin typeface="Times New Roman" panose="02020603050405020304" pitchFamily="18" charset="0"/>
                <a:cs typeface="Times New Roman" panose="02020603050405020304" pitchFamily="18" charset="0"/>
              </a:rPr>
              <a:t>options to measure the emission-line properties: </a:t>
            </a:r>
            <a:r>
              <a:rPr lang="en-US" sz="2400" dirty="0">
                <a:latin typeface="Times New Roman" panose="02020603050405020304" pitchFamily="18" charset="0"/>
                <a:cs typeface="Times New Roman" panose="02020603050405020304" pitchFamily="18" charset="0"/>
              </a:rPr>
              <a:t>gaussian or 2-horned profile. </a:t>
            </a:r>
            <a:r>
              <a:rPr lang="en-US" sz="2400" b="1" dirty="0" smtClean="0">
                <a:latin typeface="Times New Roman" panose="02020603050405020304" pitchFamily="18" charset="0"/>
                <a:cs typeface="Times New Roman" panose="02020603050405020304" pitchFamily="18" charset="0"/>
              </a:rPr>
              <a:t>Figure 3</a:t>
            </a:r>
            <a:r>
              <a:rPr lang="en-US" sz="2400" b="1" dirty="0">
                <a:latin typeface="Times New Roman" panose="02020603050405020304" pitchFamily="18" charset="0"/>
                <a:cs typeface="Times New Roman" panose="02020603050405020304" pitchFamily="18" charset="0"/>
              </a:rPr>
              <a:t> </a:t>
            </a:r>
            <a:r>
              <a:rPr lang="en-US" sz="2400" b="1" dirty="0" smtClean="0">
                <a:latin typeface="Times New Roman" panose="02020603050405020304" pitchFamily="18" charset="0"/>
                <a:cs typeface="Times New Roman" panose="02020603050405020304" pitchFamily="18" charset="0"/>
              </a:rPr>
              <a:t>(right) </a:t>
            </a:r>
            <a:r>
              <a:rPr lang="en-US" sz="2400" dirty="0" smtClean="0">
                <a:latin typeface="Times New Roman" panose="02020603050405020304" pitchFamily="18" charset="0"/>
                <a:cs typeface="Times New Roman" panose="02020603050405020304" pitchFamily="18" charset="0"/>
              </a:rPr>
              <a:t>shows a 2-horned profile fit, where we have manually set the left and right sides of a trapezoid (red solid lines). From this fit we estimate various properties of the emission, including the velocity centroid, the width of the line, and the integrated flux density, which are used to estimate the distance to, and HI-mass of, the source.</a:t>
            </a:r>
            <a:endParaRPr lang="en-US" sz="2400" dirty="0">
              <a:latin typeface="Times New Roman" panose="02020603050405020304" pitchFamily="18" charset="0"/>
              <a:cs typeface="Times New Roman" panose="02020603050405020304" pitchFamily="18" charset="0"/>
            </a:endParaRPr>
          </a:p>
        </p:txBody>
      </p:sp>
      <p:sp>
        <p:nvSpPr>
          <p:cNvPr id="41" name="Rectangle 40">
            <a:extLst>
              <a:ext uri="{FF2B5EF4-FFF2-40B4-BE49-F238E27FC236}">
                <a16:creationId xmlns:a16="http://schemas.microsoft.com/office/drawing/2014/main" xmlns="" id="{0FC91E8F-CA48-4E2F-927E-99B5B45200A3}"/>
              </a:ext>
            </a:extLst>
          </p:cNvPr>
          <p:cNvSpPr/>
          <p:nvPr/>
        </p:nvSpPr>
        <p:spPr>
          <a:xfrm>
            <a:off x="23693599" y="22045258"/>
            <a:ext cx="11001267" cy="1754320"/>
          </a:xfrm>
          <a:prstGeom prst="rect">
            <a:avLst/>
          </a:prstGeom>
        </p:spPr>
        <p:txBody>
          <a:bodyPr wrap="square" lIns="91433" tIns="45717" rIns="91433" bIns="45717">
            <a:spAutoFit/>
          </a:bodyPr>
          <a:lstStyle/>
          <a:p>
            <a:pPr algn="ctr"/>
            <a:r>
              <a:rPr lang="en-US" sz="5400" b="1" baseline="0" dirty="0">
                <a:solidFill>
                  <a:schemeClr val="bg1"/>
                </a:solidFill>
                <a:latin typeface="Times New Roman"/>
                <a:cs typeface="Times New Roman"/>
              </a:rPr>
              <a:t>Interesting Sources</a:t>
            </a:r>
          </a:p>
          <a:p>
            <a:pPr algn="ctr"/>
            <a:endParaRPr lang="en-US" sz="5400" dirty="0"/>
          </a:p>
        </p:txBody>
      </p:sp>
      <p:sp>
        <p:nvSpPr>
          <p:cNvPr id="20" name="TextBox 19">
            <a:extLst>
              <a:ext uri="{FF2B5EF4-FFF2-40B4-BE49-F238E27FC236}">
                <a16:creationId xmlns:a16="http://schemas.microsoft.com/office/drawing/2014/main" xmlns="" id="{175F8E58-87D4-4BDA-A111-9FF1AA336789}"/>
              </a:ext>
            </a:extLst>
          </p:cNvPr>
          <p:cNvSpPr txBox="1"/>
          <p:nvPr/>
        </p:nvSpPr>
        <p:spPr>
          <a:xfrm>
            <a:off x="4736336" y="30980513"/>
            <a:ext cx="15241879" cy="1569660"/>
          </a:xfrm>
          <a:prstGeom prst="rect">
            <a:avLst/>
          </a:prstGeom>
          <a:solidFill>
            <a:schemeClr val="bg1"/>
          </a:solidFill>
        </p:spPr>
        <p:txBody>
          <a:bodyPr wrap="square" rtlCol="0">
            <a:spAutoFit/>
          </a:bodyPr>
          <a:lstStyle/>
          <a:p>
            <a:r>
              <a:rPr lang="en-US" sz="2400" dirty="0" smtClean="0">
                <a:latin typeface="Times New Roman" panose="02020603050405020304" pitchFamily="18" charset="0"/>
                <a:cs typeface="Times New Roman" panose="02020603050405020304" pitchFamily="18" charset="0"/>
              </a:rPr>
              <a:t>Note the gap in </a:t>
            </a:r>
            <a:r>
              <a:rPr lang="en-US" sz="2400" dirty="0">
                <a:latin typeface="Times New Roman" panose="02020603050405020304" pitchFamily="18" charset="0"/>
                <a:cs typeface="Times New Roman" panose="02020603050405020304" pitchFamily="18" charset="0"/>
              </a:rPr>
              <a:t>the ALFALFA data </a:t>
            </a:r>
            <a:r>
              <a:rPr lang="en-US" sz="2400" dirty="0" smtClean="0">
                <a:latin typeface="Times New Roman" panose="02020603050405020304" pitchFamily="18" charset="0"/>
                <a:cs typeface="Times New Roman" panose="02020603050405020304" pitchFamily="18" charset="0"/>
              </a:rPr>
              <a:t>(left), which is </a:t>
            </a:r>
            <a:r>
              <a:rPr lang="en-US" sz="2400" dirty="0">
                <a:latin typeface="Times New Roman" panose="02020603050405020304" pitchFamily="18" charset="0"/>
                <a:cs typeface="Times New Roman" panose="02020603050405020304" pitchFamily="18" charset="0"/>
              </a:rPr>
              <a:t>caused </a:t>
            </a:r>
            <a:r>
              <a:rPr lang="en-US" sz="2400" dirty="0" smtClean="0">
                <a:latin typeface="Times New Roman" panose="02020603050405020304" pitchFamily="18" charset="0"/>
                <a:cs typeface="Times New Roman" panose="02020603050405020304" pitchFamily="18" charset="0"/>
              </a:rPr>
              <a:t>by RFI from </a:t>
            </a:r>
            <a:r>
              <a:rPr lang="en-US" sz="2400" dirty="0">
                <a:latin typeface="Times New Roman" panose="02020603050405020304" pitchFamily="18" charset="0"/>
                <a:cs typeface="Times New Roman" panose="02020603050405020304" pitchFamily="18" charset="0"/>
              </a:rPr>
              <a:t>the </a:t>
            </a:r>
            <a:r>
              <a:rPr lang="en-US" sz="2400" dirty="0" smtClean="0">
                <a:latin typeface="Times New Roman" panose="02020603050405020304" pitchFamily="18" charset="0"/>
                <a:cs typeface="Times New Roman" panose="02020603050405020304" pitchFamily="18" charset="0"/>
              </a:rPr>
              <a:t>nearby airport</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Figure 5 (Right</a:t>
            </a:r>
            <a:r>
              <a:rPr lang="en-US" sz="2400" b="1" dirty="0" smtClean="0">
                <a:latin typeface="Times New Roman" panose="02020603050405020304" pitchFamily="18" charset="0"/>
                <a:cs typeface="Times New Roman" panose="02020603050405020304" pitchFamily="18" charset="0"/>
              </a:rPr>
              <a:t>)</a:t>
            </a:r>
            <a:r>
              <a:rPr lang="en-US" sz="2400" b="1" dirty="0">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shows the integrated flux of the emission-line source as a function of line-width. Note the superior sensitivity of the </a:t>
            </a:r>
            <a:r>
              <a:rPr lang="en-US" sz="2400" dirty="0" smtClean="0">
                <a:latin typeface="Times New Roman" panose="02020603050405020304" pitchFamily="18" charset="0"/>
                <a:cs typeface="Times New Roman" panose="02020603050405020304" pitchFamily="18" charset="0"/>
              </a:rPr>
              <a:t>Declination </a:t>
            </a:r>
            <a:r>
              <a:rPr lang="en-US" sz="2400" dirty="0">
                <a:latin typeface="Times New Roman" panose="02020603050405020304" pitchFamily="18" charset="0"/>
                <a:cs typeface="Times New Roman" panose="02020603050405020304" pitchFamily="18" charset="0"/>
              </a:rPr>
              <a:t>S</a:t>
            </a:r>
            <a:r>
              <a:rPr lang="en-US" sz="2400" dirty="0" smtClean="0">
                <a:latin typeface="Times New Roman" panose="02020603050405020304" pitchFamily="18" charset="0"/>
                <a:cs typeface="Times New Roman" panose="02020603050405020304" pitchFamily="18" charset="0"/>
              </a:rPr>
              <a:t>trip </a:t>
            </a:r>
            <a:r>
              <a:rPr lang="en-US" sz="2400" dirty="0">
                <a:latin typeface="Times New Roman" panose="02020603050405020304" pitchFamily="18" charset="0"/>
                <a:cs typeface="Times New Roman" panose="02020603050405020304" pitchFamily="18" charset="0"/>
              </a:rPr>
              <a:t>35 </a:t>
            </a:r>
            <a:r>
              <a:rPr lang="en-US" sz="2400" dirty="0" smtClean="0">
                <a:latin typeface="Times New Roman" panose="02020603050405020304" pitchFamily="18" charset="0"/>
                <a:cs typeface="Times New Roman" panose="02020603050405020304" pitchFamily="18" charset="0"/>
              </a:rPr>
              <a:t>detections compared to the ALFALFA sources (the result of increased exposure time for APPSS targets). consists </a:t>
            </a:r>
            <a:r>
              <a:rPr lang="en-US" sz="2400" dirty="0">
                <a:latin typeface="Times New Roman" panose="02020603050405020304" pitchFamily="18" charset="0"/>
                <a:cs typeface="Times New Roman" panose="02020603050405020304" pitchFamily="18" charset="0"/>
              </a:rPr>
              <a:t>of detections with much lower values for velocity and flux than the data of the ALFALFA catalog. </a:t>
            </a:r>
            <a:endParaRPr lang="en-US" sz="2400" b="1" dirty="0">
              <a:latin typeface="Times New Roman" panose="02020603050405020304" pitchFamily="18" charset="0"/>
              <a:cs typeface="Times New Roman" panose="02020603050405020304" pitchFamily="18" charset="0"/>
            </a:endParaRPr>
          </a:p>
        </p:txBody>
      </p:sp>
      <p:sp>
        <p:nvSpPr>
          <p:cNvPr id="10" name="Rectangle 9"/>
          <p:cNvSpPr/>
          <p:nvPr/>
        </p:nvSpPr>
        <p:spPr>
          <a:xfrm>
            <a:off x="1670050" y="18795999"/>
            <a:ext cx="469900" cy="3369733"/>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p:cNvSpPr/>
          <p:nvPr/>
        </p:nvSpPr>
        <p:spPr>
          <a:xfrm>
            <a:off x="3937000" y="18795999"/>
            <a:ext cx="946150" cy="3369733"/>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ectangle 43"/>
          <p:cNvSpPr/>
          <p:nvPr/>
        </p:nvSpPr>
        <p:spPr>
          <a:xfrm>
            <a:off x="5410200" y="18795999"/>
            <a:ext cx="692150" cy="3369733"/>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p:cNvSpPr/>
          <p:nvPr/>
        </p:nvSpPr>
        <p:spPr>
          <a:xfrm>
            <a:off x="8176146" y="18795999"/>
            <a:ext cx="469900" cy="3369733"/>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p:cNvSpPr/>
          <p:nvPr/>
        </p:nvSpPr>
        <p:spPr>
          <a:xfrm>
            <a:off x="10443096" y="18795999"/>
            <a:ext cx="946150" cy="3369733"/>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11916296" y="18795999"/>
            <a:ext cx="692150" cy="3369733"/>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9274696" y="18796000"/>
            <a:ext cx="1558404" cy="3181010"/>
          </a:xfrm>
          <a:prstGeom prst="rect">
            <a:avLst/>
          </a:prstGeom>
          <a:solidFill>
            <a:srgbClr val="FF00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xmlns="" id="{74BDACCB-D33F-4C3B-8C5B-A3BEE3BFDEF5}"/>
              </a:ext>
            </a:extLst>
          </p:cNvPr>
          <p:cNvSpPr txBox="1"/>
          <p:nvPr/>
        </p:nvSpPr>
        <p:spPr>
          <a:xfrm>
            <a:off x="1194960" y="31752140"/>
            <a:ext cx="2314089" cy="461665"/>
          </a:xfrm>
          <a:prstGeom prst="rect">
            <a:avLst/>
          </a:prstGeom>
          <a:solidFill>
            <a:schemeClr val="bg1"/>
          </a:solid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Equation Here</a:t>
            </a:r>
            <a:endParaRPr lang="en-US" sz="2400" dirty="0">
              <a:latin typeface="Times New Roman" panose="02020603050405020304" pitchFamily="18" charset="0"/>
              <a:cs typeface="Times New Roman" panose="02020603050405020304" pitchFamily="18" charset="0"/>
            </a:endParaRPr>
          </a:p>
        </p:txBody>
      </p:sp>
      <p:cxnSp>
        <p:nvCxnSpPr>
          <p:cNvPr id="18" name="Straight Connector 17"/>
          <p:cNvCxnSpPr/>
          <p:nvPr/>
        </p:nvCxnSpPr>
        <p:spPr>
          <a:xfrm flipH="1" flipV="1">
            <a:off x="17240250" y="18802351"/>
            <a:ext cx="196850" cy="3369731"/>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flipV="1">
            <a:off x="16605250" y="18802352"/>
            <a:ext cx="393700" cy="3363380"/>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99186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7329</TotalTime>
  <Words>938</Words>
  <Application>Microsoft Macintosh PowerPoint</Application>
  <PresentationFormat>Custom</PresentationFormat>
  <Paragraphs>25</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dc:creator>
  <cp:lastModifiedBy>Joe</cp:lastModifiedBy>
  <cp:revision>221</cp:revision>
  <dcterms:created xsi:type="dcterms:W3CDTF">2016-12-22T16:59:19Z</dcterms:created>
  <dcterms:modified xsi:type="dcterms:W3CDTF">2017-12-29T03:38:52Z</dcterms:modified>
</cp:coreProperties>
</file>

<file path=docProps/thumbnail.jpeg>
</file>